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Espaço Reservado para Texto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Espaço Reservado para Texto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8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5" name="Vídeo 4" descr="Vídeo 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3047" y="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0"/>
          <p:cNvSpPr/>
          <p:nvPr/>
        </p:nvSpPr>
        <p:spPr>
          <a:xfrm>
            <a:off x="-1" y="2207602"/>
            <a:ext cx="12192001" cy="31621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75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Título 1"/>
          <p:cNvSpPr txBox="1"/>
          <p:nvPr>
            <p:ph type="ctrTitle"/>
          </p:nvPr>
        </p:nvSpPr>
        <p:spPr>
          <a:xfrm>
            <a:off x="1097280" y="325550"/>
            <a:ext cx="10058401" cy="3574778"/>
          </a:xfrm>
          <a:prstGeom prst="rect">
            <a:avLst/>
          </a:prstGeom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Academic Performance Analytics</a:t>
            </a:r>
          </a:p>
        </p:txBody>
      </p:sp>
      <p:sp>
        <p:nvSpPr>
          <p:cNvPr id="98" name="Subtítulo 2"/>
          <p:cNvSpPr txBox="1"/>
          <p:nvPr>
            <p:ph type="subTitle" sz="quarter" idx="1"/>
          </p:nvPr>
        </p:nvSpPr>
        <p:spPr>
          <a:xfrm>
            <a:off x="1100050" y="4072042"/>
            <a:ext cx="10058401" cy="1282708"/>
          </a:xfrm>
          <a:prstGeom prst="rect">
            <a:avLst/>
          </a:prstGeom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Pedro Barenco e Fabiana ⚡️ Campanari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11" fill="hold" display="0">
                  <p:stCondLst>
                    <p:cond delay="indefinite"/>
                  </p:stCondLst>
                </p:cTn>
                <p:tgtEl>
                  <p:spTgt spid="9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9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27"/>
          <p:cNvSpPr/>
          <p:nvPr/>
        </p:nvSpPr>
        <p:spPr>
          <a:xfrm>
            <a:off x="3047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Oval 29"/>
          <p:cNvSpPr/>
          <p:nvPr/>
        </p:nvSpPr>
        <p:spPr>
          <a:xfrm>
            <a:off x="707392" y="847599"/>
            <a:ext cx="4619940" cy="461994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Título 6"/>
          <p:cNvSpPr txBox="1"/>
          <p:nvPr>
            <p:ph type="title"/>
          </p:nvPr>
        </p:nvSpPr>
        <p:spPr>
          <a:xfrm>
            <a:off x="1389277" y="1233241"/>
            <a:ext cx="3240508" cy="40646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Conclusões</a:t>
            </a:r>
          </a:p>
        </p:txBody>
      </p:sp>
      <p:sp>
        <p:nvSpPr>
          <p:cNvPr id="187" name="Freeform: Shape 31"/>
          <p:cNvSpPr/>
          <p:nvPr/>
        </p:nvSpPr>
        <p:spPr>
          <a:xfrm flipH="1">
            <a:off x="530529" y="-1"/>
            <a:ext cx="1155142" cy="591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" y="0"/>
                </a:moveTo>
                <a:lnTo>
                  <a:pt x="21575" y="0"/>
                </a:lnTo>
                <a:lnTo>
                  <a:pt x="21600" y="491"/>
                </a:lnTo>
                <a:cubicBezTo>
                  <a:pt x="21600" y="12149"/>
                  <a:pt x="16765" y="21600"/>
                  <a:pt x="10800" y="21600"/>
                </a:cubicBezTo>
                <a:cubicBezTo>
                  <a:pt x="4835" y="21600"/>
                  <a:pt x="0" y="12149"/>
                  <a:pt x="0" y="49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Freeform: Shape 33"/>
          <p:cNvSpPr/>
          <p:nvPr/>
        </p:nvSpPr>
        <p:spPr>
          <a:xfrm flipH="1">
            <a:off x="3961510" y="-1"/>
            <a:ext cx="1737402" cy="9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9" name="Freeform: Shape 35"/>
          <p:cNvSpPr/>
          <p:nvPr/>
        </p:nvSpPr>
        <p:spPr>
          <a:xfrm flipH="1">
            <a:off x="0" y="2936831"/>
            <a:ext cx="159742" cy="55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19181" y="21221"/>
                </a:lnTo>
                <a:cubicBezTo>
                  <a:pt x="7608" y="18962"/>
                  <a:pt x="0" y="15138"/>
                  <a:pt x="0" y="10800"/>
                </a:cubicBezTo>
                <a:cubicBezTo>
                  <a:pt x="0" y="6462"/>
                  <a:pt x="7608" y="2638"/>
                  <a:pt x="19181" y="37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Espaço Reservado para Conteúdo 7"/>
          <p:cNvSpPr txBox="1"/>
          <p:nvPr>
            <p:ph type="body" sz="half" idx="1"/>
          </p:nvPr>
        </p:nvSpPr>
        <p:spPr>
          <a:xfrm>
            <a:off x="6096000" y="820880"/>
            <a:ext cx="5257800" cy="4889351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782"/>
            </a:pPr>
            <a:r>
              <a:t>Classificação de melhores modelos por acurácia:</a:t>
            </a:r>
          </a:p>
          <a:p>
            <a:pPr marL="226313" indent="-226313" defTabSz="905255">
              <a:spcBef>
                <a:spcPts val="900"/>
              </a:spcBef>
              <a:defRPr sz="1782"/>
            </a:pPr>
            <a:r>
              <a:t>1º - GBM. 2º - Árvore de decisão. 3º - SVM. 4º - Random forest sem SMOTE. 5º - Light GBM. 6º - Random forest com SMOTE. 7º - XBoost.</a:t>
            </a:r>
          </a:p>
          <a:p>
            <a:pPr marL="226313" indent="-226313" defTabSz="905255">
              <a:spcBef>
                <a:spcPts val="900"/>
              </a:spcBef>
              <a:defRPr sz="1782"/>
            </a:pPr>
            <a:r>
              <a:t>Apesar dos modelos de SMOTE e XBoost estarem com os pesos balanceados, eles foram os que tiveram menor acurácia de todos.</a:t>
            </a:r>
          </a:p>
          <a:p>
            <a:pPr marL="226313" indent="-226313" defTabSz="905255">
              <a:spcBef>
                <a:spcPts val="900"/>
              </a:spcBef>
              <a:defRPr sz="1782"/>
            </a:pPr>
            <a:r>
              <a:t>Se atentando a matriz de confusão, essa situação provavelmente ocorreu porque já que houve mais dados para analisar do que em outros casos, esses modelos estavam mais “propensos a errar”.</a:t>
            </a:r>
          </a:p>
          <a:p>
            <a:pPr marL="226313" indent="-226313" defTabSz="905255">
              <a:spcBef>
                <a:spcPts val="900"/>
              </a:spcBef>
              <a:defRPr sz="1782"/>
            </a:pPr>
            <a:r>
              <a:t>A maior parte dos modelos acertaram todos os casos positivamente, e por isso, não houveram falsos negativos. Isso se deve de novo, a falta de dados negativos no dataset.</a:t>
            </a:r>
          </a:p>
        </p:txBody>
      </p:sp>
      <p:sp>
        <p:nvSpPr>
          <p:cNvPr id="191" name="Freeform: Shape 37"/>
          <p:cNvSpPr/>
          <p:nvPr/>
        </p:nvSpPr>
        <p:spPr>
          <a:xfrm flipH="1">
            <a:off x="0" y="5835648"/>
            <a:ext cx="1548181" cy="1022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4" y="0"/>
                </a:moveTo>
                <a:lnTo>
                  <a:pt x="21600" y="0"/>
                </a:lnTo>
                <a:lnTo>
                  <a:pt x="21600" y="2616"/>
                </a:lnTo>
                <a:lnTo>
                  <a:pt x="1728" y="2616"/>
                </a:lnTo>
                <a:lnTo>
                  <a:pt x="1728" y="21600"/>
                </a:lnTo>
                <a:lnTo>
                  <a:pt x="0" y="21600"/>
                </a:lnTo>
                <a:lnTo>
                  <a:pt x="0" y="1308"/>
                </a:lnTo>
                <a:cubicBezTo>
                  <a:pt x="0" y="586"/>
                  <a:pt x="387" y="0"/>
                  <a:pt x="864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2" name="Freeform: Shape 39"/>
          <p:cNvSpPr/>
          <p:nvPr/>
        </p:nvSpPr>
        <p:spPr>
          <a:xfrm flipH="1">
            <a:off x="3405056" y="5717904"/>
            <a:ext cx="1771610" cy="114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593" fill="norm" stroke="1" extrusionOk="0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3" name="Freeform: Shape 41"/>
          <p:cNvSpPr/>
          <p:nvPr/>
        </p:nvSpPr>
        <p:spPr>
          <a:xfrm flipH="1">
            <a:off x="4132972" y="6258755"/>
            <a:ext cx="1565941" cy="599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5420" y="0"/>
                  <a:pt x="19384" y="7141"/>
                  <a:pt x="21077" y="17319"/>
                </a:cubicBezTo>
                <a:lnTo>
                  <a:pt x="21600" y="21600"/>
                </a:lnTo>
                <a:lnTo>
                  <a:pt x="0" y="21600"/>
                </a:lnTo>
                <a:lnTo>
                  <a:pt x="523" y="17319"/>
                </a:lnTo>
                <a:cubicBezTo>
                  <a:pt x="2216" y="7141"/>
                  <a:pt x="618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7"/>
          <p:cNvSpPr/>
          <p:nvPr/>
        </p:nvSpPr>
        <p:spPr>
          <a:xfrm>
            <a:off x="3047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Freeform: Shape 9"/>
          <p:cNvSpPr/>
          <p:nvPr/>
        </p:nvSpPr>
        <p:spPr>
          <a:xfrm>
            <a:off x="0" y="0"/>
            <a:ext cx="416727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712" y="0"/>
                </a:lnTo>
                <a:lnTo>
                  <a:pt x="12377" y="259"/>
                </a:lnTo>
                <a:cubicBezTo>
                  <a:pt x="17941" y="2543"/>
                  <a:pt x="21600" y="6412"/>
                  <a:pt x="21600" y="10800"/>
                </a:cubicBezTo>
                <a:cubicBezTo>
                  <a:pt x="21600" y="15188"/>
                  <a:pt x="17941" y="19057"/>
                  <a:pt x="12377" y="21341"/>
                </a:cubicBezTo>
                <a:lnTo>
                  <a:pt x="11712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Arc 11"/>
          <p:cNvSpPr/>
          <p:nvPr/>
        </p:nvSpPr>
        <p:spPr>
          <a:xfrm flipV="1">
            <a:off x="9592117" y="4497194"/>
            <a:ext cx="2041718" cy="204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8" name="Espaço Reservado para Conteúdo 2"/>
          <p:cNvSpPr txBox="1"/>
          <p:nvPr>
            <p:ph type="body" idx="1"/>
          </p:nvPr>
        </p:nvSpPr>
        <p:spPr>
          <a:xfrm>
            <a:off x="4447307" y="591343"/>
            <a:ext cx="6906492" cy="5585621"/>
          </a:xfrm>
          <a:prstGeom prst="rect">
            <a:avLst/>
          </a:prstGeom>
        </p:spPr>
        <p:txBody>
          <a:bodyPr anchor="ctr"/>
          <a:lstStyle/>
          <a:p>
            <a:pPr marL="214884" indent="-214884" defTabSz="859536">
              <a:spcBef>
                <a:spcPts val="900"/>
              </a:spcBef>
              <a:defRPr sz="2068"/>
            </a:pPr>
            <a:r>
              <a:t>Em geral, as variáveis mais relevantes para os modelos, foram sobre os motivos de os estudantes não frequentarem mais as aulas, que envolvem: saúde, mudança de unidade ou de nível, gravidez (se for mulher, ou se for homem, de sua parceira) e sem retorno do estudante.</a:t>
            </a:r>
          </a:p>
          <a:p>
            <a:pPr marL="214884" indent="-214884" defTabSz="859536">
              <a:spcBef>
                <a:spcPts val="900"/>
              </a:spcBef>
              <a:defRPr sz="2068"/>
            </a:pPr>
            <a:r>
              <a:t>Todas essas justificativas são plausíveis para um estudante correr risco de evadir, assim como outras variáveis relevantes, que são: aluno aprovado no semestre anterior, e altas quantidades de reprovações anteriores no curso.</a:t>
            </a:r>
          </a:p>
          <a:p>
            <a:pPr marL="214884" indent="-214884" defTabSz="859536">
              <a:spcBef>
                <a:spcPts val="900"/>
              </a:spcBef>
              <a:defRPr sz="2068"/>
            </a:pPr>
            <a:r>
              <a:t>Porém, em alguns modelos, variáveis envolvendo a sala de aula de um estudante, se mostraram relevantes. A explicação para isso não é algo que pessoas que desconhecem a escola conseguiriam entender.</a:t>
            </a:r>
          </a:p>
          <a:p>
            <a:pPr marL="214884" indent="-214884" defTabSz="859536">
              <a:spcBef>
                <a:spcPts val="900"/>
              </a:spcBef>
              <a:defRPr sz="2068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Arc 10"/>
          <p:cNvSpPr/>
          <p:nvPr/>
        </p:nvSpPr>
        <p:spPr>
          <a:xfrm rot="20746108">
            <a:off x="8807183" y="378712"/>
            <a:ext cx="2159415" cy="1494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930" fill="norm" stroke="1" extrusionOk="0">
                <a:moveTo>
                  <a:pt x="0" y="1986"/>
                </a:moveTo>
                <a:lnTo>
                  <a:pt x="0" y="1986"/>
                </a:lnTo>
                <a:cubicBezTo>
                  <a:pt x="7389" y="-2670"/>
                  <a:pt x="16359" y="1142"/>
                  <a:pt x="20036" y="10500"/>
                </a:cubicBezTo>
                <a:cubicBezTo>
                  <a:pt x="21065" y="13119"/>
                  <a:pt x="21600" y="16005"/>
                  <a:pt x="21600" y="1893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17" name="Espaço Reservado para Conteúdo 2"/>
          <p:cNvGrpSpPr/>
          <p:nvPr/>
        </p:nvGrpSpPr>
        <p:grpSpPr>
          <a:xfrm>
            <a:off x="838200" y="1829023"/>
            <a:ext cx="10515600" cy="4344540"/>
            <a:chOff x="0" y="0"/>
            <a:chExt cx="10515600" cy="4344538"/>
          </a:xfrm>
        </p:grpSpPr>
        <p:sp>
          <p:nvSpPr>
            <p:cNvPr id="202" name="Rounded Rectangle"/>
            <p:cNvSpPr/>
            <p:nvPr/>
          </p:nvSpPr>
          <p:spPr>
            <a:xfrm>
              <a:off x="0" y="0"/>
              <a:ext cx="10515600" cy="724089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03" name="Square"/>
            <p:cNvSpPr/>
            <p:nvPr/>
          </p:nvSpPr>
          <p:spPr>
            <a:xfrm>
              <a:off x="219036" y="162920"/>
              <a:ext cx="398250" cy="39825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04" name="Os resultados dos modelos podem ser integrados a um sistema de alerta precoce para notificar conselheiros ou “staff” sobre alunos em risco."/>
            <p:cNvSpPr txBox="1"/>
            <p:nvPr/>
          </p:nvSpPr>
          <p:spPr>
            <a:xfrm>
              <a:off x="836322" y="56176"/>
              <a:ext cx="9679277" cy="61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632" tIns="76632" rIns="76632" bIns="76632" numCol="1" anchor="ctr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/>
              </a:lvl1pPr>
            </a:lstStyle>
            <a:p>
              <a:pPr/>
              <a:r>
                <a:t>Os resultados dos modelos podem ser integrados a um sistema de alerta precoce para notificar conselheiros ou “staff” sobre alunos em risco.</a:t>
              </a:r>
            </a:p>
          </p:txBody>
        </p:sp>
        <p:sp>
          <p:nvSpPr>
            <p:cNvPr id="205" name="Rounded Rectangle"/>
            <p:cNvSpPr/>
            <p:nvPr/>
          </p:nvSpPr>
          <p:spPr>
            <a:xfrm>
              <a:off x="0" y="905112"/>
              <a:ext cx="10515600" cy="724089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06" name="Square"/>
            <p:cNvSpPr/>
            <p:nvPr/>
          </p:nvSpPr>
          <p:spPr>
            <a:xfrm>
              <a:off x="219036" y="1068031"/>
              <a:ext cx="398250" cy="398250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07" name="Os modelos podem subsidiar funcionalidades proativas de um “chatbot”, permitindo que ele entre em contato com alunos em risco para oferecer suporte personalizado."/>
            <p:cNvSpPr txBox="1"/>
            <p:nvPr/>
          </p:nvSpPr>
          <p:spPr>
            <a:xfrm>
              <a:off x="836322" y="961288"/>
              <a:ext cx="9679277" cy="61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632" tIns="76632" rIns="76632" bIns="76632" numCol="1" anchor="ctr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/>
              </a:lvl1pPr>
            </a:lstStyle>
            <a:p>
              <a:pPr/>
              <a:r>
                <a:t>Os modelos podem subsidiar funcionalidades proativas de um “chatbot”, permitindo que ele entre em contato com alunos em risco para oferecer suporte personalizado.</a:t>
              </a:r>
            </a:p>
          </p:txBody>
        </p:sp>
        <p:sp>
          <p:nvSpPr>
            <p:cNvPr id="208" name="Rounded Rectangle"/>
            <p:cNvSpPr/>
            <p:nvPr/>
          </p:nvSpPr>
          <p:spPr>
            <a:xfrm>
              <a:off x="0" y="1810224"/>
              <a:ext cx="10515600" cy="72409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09" name="Square"/>
            <p:cNvSpPr/>
            <p:nvPr/>
          </p:nvSpPr>
          <p:spPr>
            <a:xfrm>
              <a:off x="219036" y="1973145"/>
              <a:ext cx="398250" cy="398250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10" name="Outras opções de integração incluem banco de dados compartilhado ou sistemas de mensageria, dependendo da infraestrutura da universidade."/>
            <p:cNvSpPr txBox="1"/>
            <p:nvPr/>
          </p:nvSpPr>
          <p:spPr>
            <a:xfrm>
              <a:off x="836322" y="1866401"/>
              <a:ext cx="9679277" cy="61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632" tIns="76632" rIns="76632" bIns="76632" numCol="1" anchor="ctr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/>
              </a:lvl1pPr>
            </a:lstStyle>
            <a:p>
              <a:pPr/>
              <a:r>
                <a:t>Outras opções de integração incluem banco de dados compartilhado ou sistemas de mensageria, dependendo da infraestrutura da universidade.</a:t>
              </a:r>
            </a:p>
          </p:txBody>
        </p:sp>
        <p:sp>
          <p:nvSpPr>
            <p:cNvPr id="211" name="Rounded Rectangle"/>
            <p:cNvSpPr/>
            <p:nvPr/>
          </p:nvSpPr>
          <p:spPr>
            <a:xfrm>
              <a:off x="0" y="2715336"/>
              <a:ext cx="10515600" cy="724090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12" name="Square"/>
            <p:cNvSpPr/>
            <p:nvPr/>
          </p:nvSpPr>
          <p:spPr>
            <a:xfrm>
              <a:off x="219036" y="2878257"/>
              <a:ext cx="398250" cy="398250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13" name="É crucial considerar a privacidade e segurança dos dados (LGPD) em qualquer implementação, bem como garantir a supervisão humana e mitigar vieses no modelo."/>
            <p:cNvSpPr txBox="1"/>
            <p:nvPr/>
          </p:nvSpPr>
          <p:spPr>
            <a:xfrm>
              <a:off x="836322" y="2771513"/>
              <a:ext cx="9679277" cy="61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632" tIns="76632" rIns="76632" bIns="76632" numCol="1" anchor="ctr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/>
              </a:lvl1pPr>
            </a:lstStyle>
            <a:p>
              <a:pPr/>
              <a:r>
                <a:t>É crucial considerar a privacidade e segurança dos dados (LGPD) em qualquer implementação, bem como garantir a supervisão humana e mitigar vieses no modelo.</a:t>
              </a:r>
            </a:p>
          </p:txBody>
        </p:sp>
        <p:sp>
          <p:nvSpPr>
            <p:cNvPr id="214" name="Rounded Rectangle"/>
            <p:cNvSpPr/>
            <p:nvPr/>
          </p:nvSpPr>
          <p:spPr>
            <a:xfrm>
              <a:off x="0" y="3620449"/>
              <a:ext cx="10515600" cy="724090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15" name="Square"/>
            <p:cNvSpPr/>
            <p:nvPr/>
          </p:nvSpPr>
          <p:spPr>
            <a:xfrm>
              <a:off x="219036" y="3783369"/>
              <a:ext cx="398250" cy="398250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216" name="Próximos passos incluem refinar o modelo com mais dados (se disponíveis), validar as descobertas com especialistas em retenção e explorar a implementação piloto de um sistema de alerta ou “chatbot”."/>
            <p:cNvSpPr txBox="1"/>
            <p:nvPr/>
          </p:nvSpPr>
          <p:spPr>
            <a:xfrm>
              <a:off x="836322" y="3676625"/>
              <a:ext cx="9679277" cy="611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632" tIns="76632" rIns="76632" bIns="76632" numCol="1" anchor="ctr">
              <a:sp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/>
              </a:lvl1pPr>
            </a:lstStyle>
            <a:p>
              <a:pPr/>
              <a:r>
                <a:t>Próximos passos incluem refinar o modelo com mais dados (se disponíveis), validar as descobertas com especialistas em retenção e explorar a implementação piloto de um sistema de alerta ou “chatbot”.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Rectangle 10"/>
          <p:cNvSpPr/>
          <p:nvPr/>
        </p:nvSpPr>
        <p:spPr>
          <a:xfrm rot="10800000">
            <a:off x="-2" y="-22693"/>
            <a:ext cx="12192000" cy="4374130"/>
          </a:xfrm>
          <a:prstGeom prst="rect">
            <a:avLst/>
          </a:prstGeom>
          <a:gradFill>
            <a:gsLst>
              <a:gs pos="0">
                <a:srgbClr val="104862"/>
              </a:gs>
              <a:gs pos="100000">
                <a:srgbClr val="000000"/>
              </a:gs>
            </a:gsLst>
            <a:lin ang="15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Rectangle 12"/>
          <p:cNvSpPr/>
          <p:nvPr/>
        </p:nvSpPr>
        <p:spPr>
          <a:xfrm rot="5400000">
            <a:off x="3908719" y="-3931842"/>
            <a:ext cx="4374558" cy="12192001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rgbClr val="104862">
                  <a:alpha val="52000"/>
                </a:srgbClr>
              </a:gs>
            </a:gsLst>
            <a:lin ang="2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2" name="Rectangle 14"/>
          <p:cNvSpPr/>
          <p:nvPr/>
        </p:nvSpPr>
        <p:spPr>
          <a:xfrm rot="5400000">
            <a:off x="4136695" y="-3703869"/>
            <a:ext cx="4374129" cy="11736480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79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Rectangle 16"/>
          <p:cNvSpPr/>
          <p:nvPr/>
        </p:nvSpPr>
        <p:spPr>
          <a:xfrm>
            <a:off x="-5" y="-22691"/>
            <a:ext cx="8542485" cy="4374128"/>
          </a:xfrm>
          <a:prstGeom prst="rect">
            <a:avLst/>
          </a:prstGeom>
          <a:gradFill>
            <a:gsLst>
              <a:gs pos="0">
                <a:srgbClr val="0A3041">
                  <a:alpha val="0"/>
                </a:srgbClr>
              </a:gs>
              <a:gs pos="100000">
                <a:srgbClr val="000000">
                  <a:alpha val="25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Freeform: Shape 18"/>
          <p:cNvSpPr/>
          <p:nvPr/>
        </p:nvSpPr>
        <p:spPr>
          <a:xfrm rot="12508972">
            <a:off x="5945430" y="-1032053"/>
            <a:ext cx="4990148" cy="443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48"/>
                </a:moveTo>
                <a:lnTo>
                  <a:pt x="3971" y="21600"/>
                </a:lnTo>
                <a:lnTo>
                  <a:pt x="3942" y="21576"/>
                </a:lnTo>
                <a:cubicBezTo>
                  <a:pt x="1535" y="19342"/>
                  <a:pt x="0" y="15962"/>
                  <a:pt x="0" y="12179"/>
                </a:cubicBezTo>
                <a:cubicBezTo>
                  <a:pt x="0" y="5453"/>
                  <a:pt x="4850" y="0"/>
                  <a:pt x="10834" y="0"/>
                </a:cubicBezTo>
                <a:cubicBezTo>
                  <a:pt x="16069" y="0"/>
                  <a:pt x="20437" y="4175"/>
                  <a:pt x="21447" y="972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rgbClr val="46B1E1">
                  <a:alpha val="200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ítulo 3"/>
          <p:cNvSpPr txBox="1"/>
          <p:nvPr>
            <p:ph type="ctrTitle"/>
          </p:nvPr>
        </p:nvSpPr>
        <p:spPr>
          <a:xfrm>
            <a:off x="1314824" y="735105"/>
            <a:ext cx="10053764" cy="2928472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FIM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 21"/>
          <p:cNvSpPr/>
          <p:nvPr/>
        </p:nvSpPr>
        <p:spPr>
          <a:xfrm flipH="1">
            <a:off x="1" y="0"/>
            <a:ext cx="12191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19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Rectangle 23"/>
          <p:cNvSpPr/>
          <p:nvPr/>
        </p:nvSpPr>
        <p:spPr>
          <a:xfrm flipH="1">
            <a:off x="8082819" y="0"/>
            <a:ext cx="4097212" cy="2170661"/>
          </a:xfrm>
          <a:prstGeom prst="rect">
            <a:avLst/>
          </a:prstGeom>
          <a:gradFill>
            <a:gsLst>
              <a:gs pos="19000">
                <a:srgbClr val="0A3041">
                  <a:alpha val="68000"/>
                </a:srgbClr>
              </a:gs>
              <a:gs pos="100000">
                <a:schemeClr val="accent1">
                  <a:alpha val="48000"/>
                </a:schemeClr>
              </a:gs>
            </a:gsLst>
            <a:lin ang="19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Rectangle 25"/>
          <p:cNvSpPr/>
          <p:nvPr/>
        </p:nvSpPr>
        <p:spPr>
          <a:xfrm flipH="1" rot="16200000">
            <a:off x="5010646" y="-5010044"/>
            <a:ext cx="2170710" cy="12192001"/>
          </a:xfrm>
          <a:prstGeom prst="rect">
            <a:avLst/>
          </a:prstGeom>
          <a:gradFill>
            <a:gsLst>
              <a:gs pos="23000">
                <a:srgbClr val="104862">
                  <a:alpha val="16000"/>
                </a:srgbClr>
              </a:gs>
              <a:gs pos="99000">
                <a:srgbClr val="000000">
                  <a:alpha val="45000"/>
                </a:srgbClr>
              </a:gs>
            </a:gsLst>
            <a:lin ang="21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Título 1"/>
          <p:cNvSpPr txBox="1"/>
          <p:nvPr>
            <p:ph type="title"/>
          </p:nvPr>
        </p:nvSpPr>
        <p:spPr>
          <a:xfrm>
            <a:off x="1383564" y="348864"/>
            <a:ext cx="9718111" cy="157644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12" name="Espaço Reservado para Conteúdo 2"/>
          <p:cNvGrpSpPr/>
          <p:nvPr/>
        </p:nvGrpSpPr>
        <p:grpSpPr>
          <a:xfrm>
            <a:off x="644056" y="2615978"/>
            <a:ext cx="10927828" cy="3689406"/>
            <a:chOff x="0" y="0"/>
            <a:chExt cx="10927827" cy="3689404"/>
          </a:xfrm>
        </p:grpSpPr>
        <p:grpSp>
          <p:nvGrpSpPr>
            <p:cNvPr id="107" name="Group"/>
            <p:cNvGrpSpPr/>
            <p:nvPr/>
          </p:nvGrpSpPr>
          <p:grpSpPr>
            <a:xfrm>
              <a:off x="0" y="0"/>
              <a:ext cx="9288654" cy="1660232"/>
              <a:chOff x="0" y="0"/>
              <a:chExt cx="9288653" cy="1660231"/>
            </a:xfrm>
          </p:grpSpPr>
          <p:sp>
            <p:nvSpPr>
              <p:cNvPr id="105" name="Rounded Rectangle"/>
              <p:cNvSpPr/>
              <p:nvPr/>
            </p:nvSpPr>
            <p:spPr>
              <a:xfrm>
                <a:off x="0" y="0"/>
                <a:ext cx="9288654" cy="1660232"/>
              </a:xfrm>
              <a:prstGeom prst="roundRect">
                <a:avLst>
                  <a:gd name="adj" fmla="val 10000"/>
                </a:avLst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6" name="Este projeto tem como objetivo: analisar dados de alunos para identificar padrões de retenção e evasão, prever alunos em risco e propor estratégias de marketing direcionadas para melhorar o engajamento e a permanência dos estudantes. Além disso, exploram"/>
              <p:cNvSpPr txBox="1"/>
              <p:nvPr/>
            </p:nvSpPr>
            <p:spPr>
              <a:xfrm>
                <a:off x="48627" y="63036"/>
                <a:ext cx="7572675" cy="1534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Este projeto tem como objetivo: analisar dados de alunos para identificar padrões de retenção e evasão, prever alunos em risco e propor estratégias de marketing direcionadas para melhorar o engajamento e a permanência dos estudantes. Além disso, exploramos a viabilidade de integrar um “chatbot” para fornecer suporte personalizado aos alunos.</a:t>
                </a:r>
              </a:p>
            </p:txBody>
          </p:sp>
        </p:grpSp>
        <p:grpSp>
          <p:nvGrpSpPr>
            <p:cNvPr id="110" name="Group"/>
            <p:cNvGrpSpPr/>
            <p:nvPr/>
          </p:nvGrpSpPr>
          <p:grpSpPr>
            <a:xfrm>
              <a:off x="1639173" y="2029172"/>
              <a:ext cx="9288655" cy="1660233"/>
              <a:chOff x="0" y="0"/>
              <a:chExt cx="9288653" cy="1660231"/>
            </a:xfrm>
          </p:grpSpPr>
          <p:sp>
            <p:nvSpPr>
              <p:cNvPr id="108" name="Rounded Rectangle"/>
              <p:cNvSpPr/>
              <p:nvPr/>
            </p:nvSpPr>
            <p:spPr>
              <a:xfrm>
                <a:off x="0" y="0"/>
                <a:ext cx="9288654" cy="1660232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9" name="O dataset utilizado neste projeto contém informações sobre alunos, incluindo dados de participação, notas, situação acadêmica anterior e no semestre atual, motivos de não frequência, entre outros."/>
              <p:cNvSpPr txBox="1"/>
              <p:nvPr/>
            </p:nvSpPr>
            <p:spPr>
              <a:xfrm>
                <a:off x="48627" y="202735"/>
                <a:ext cx="6473076" cy="1254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O dataset utilizado neste projeto contém informações sobre alunos, incluindo dados de participação, notas, situação acadêmica anterior e no semestre atual, motivos de não frequência, entre outros.</a:t>
                </a:r>
              </a:p>
            </p:txBody>
          </p:sp>
        </p:grpSp>
        <p:sp>
          <p:nvSpPr>
            <p:cNvPr id="111" name="Shape"/>
            <p:cNvSpPr/>
            <p:nvPr/>
          </p:nvSpPr>
          <p:spPr>
            <a:xfrm>
              <a:off x="8209502" y="1305127"/>
              <a:ext cx="1079151" cy="107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6D4CC">
                <a:alpha val="90000"/>
              </a:srgbClr>
            </a:solidFill>
            <a:ln w="19050" cap="flat">
              <a:solidFill>
                <a:srgbClr val="F6D4CC">
                  <a:alpha val="9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600200">
                <a:spcBef>
                  <a:spcPts val="1100"/>
                </a:spcBef>
                <a:defRPr sz="36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8"/>
          <p:cNvSpPr/>
          <p:nvPr/>
        </p:nvSpPr>
        <p:spPr>
          <a:xfrm>
            <a:off x="0" y="8313"/>
            <a:ext cx="12192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Título 1"/>
          <p:cNvSpPr txBox="1"/>
          <p:nvPr>
            <p:ph type="title"/>
          </p:nvPr>
        </p:nvSpPr>
        <p:spPr>
          <a:xfrm>
            <a:off x="479393" y="1070799"/>
            <a:ext cx="3939689" cy="5583128"/>
          </a:xfrm>
          <a:prstGeom prst="rect">
            <a:avLst/>
          </a:prstGeom>
        </p:spPr>
        <p:txBody>
          <a:bodyPr/>
          <a:lstStyle>
            <a:lvl1pPr algn="r">
              <a:defRPr sz="6200"/>
            </a:lvl1pPr>
          </a:lstStyle>
          <a:p>
            <a:pPr/>
            <a:r>
              <a:t>Exploração dos dados</a:t>
            </a:r>
          </a:p>
        </p:txBody>
      </p:sp>
      <p:sp>
        <p:nvSpPr>
          <p:cNvPr id="116" name="Straight Connector 10"/>
          <p:cNvSpPr/>
          <p:nvPr/>
        </p:nvSpPr>
        <p:spPr>
          <a:xfrm flipH="1">
            <a:off x="4728052" y="1132114"/>
            <a:ext cx="1" cy="5717574"/>
          </a:xfrm>
          <a:prstGeom prst="line">
            <a:avLst/>
          </a:prstGeom>
          <a:ln w="25400" cap="sq">
            <a:solidFill>
              <a:srgbClr val="7F695A"/>
            </a:solidFill>
            <a:bevel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2" name="Espaço Reservado para Conteúdo 2"/>
          <p:cNvGrpSpPr/>
          <p:nvPr/>
        </p:nvGrpSpPr>
        <p:grpSpPr>
          <a:xfrm>
            <a:off x="5108535" y="1075166"/>
            <a:ext cx="6245265" cy="5580615"/>
            <a:chOff x="0" y="0"/>
            <a:chExt cx="6245264" cy="5580613"/>
          </a:xfrm>
        </p:grpSpPr>
        <p:sp>
          <p:nvSpPr>
            <p:cNvPr id="117" name="Rounded Rectangle"/>
            <p:cNvSpPr/>
            <p:nvPr/>
          </p:nvSpPr>
          <p:spPr>
            <a:xfrm>
              <a:off x="0" y="0"/>
              <a:ext cx="6245265" cy="93010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8" name="Square"/>
            <p:cNvSpPr/>
            <p:nvPr/>
          </p:nvSpPr>
          <p:spPr>
            <a:xfrm>
              <a:off x="281354" y="209273"/>
              <a:ext cx="511557" cy="511556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9" name="A análise exploratória inicial do dataset revelou insights importantes, como:"/>
            <p:cNvSpPr txBox="1"/>
            <p:nvPr/>
          </p:nvSpPr>
          <p:spPr>
            <a:xfrm>
              <a:off x="1074267" y="125315"/>
              <a:ext cx="5170997" cy="67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8435" tIns="98435" rIns="98435" bIns="98435" numCol="1" anchor="ctr">
              <a:spAutoFit/>
            </a:bodyPr>
            <a:lstStyle>
              <a:lvl1pPr defTabSz="755650">
                <a:lnSpc>
                  <a:spcPct val="90000"/>
                </a:lnSpc>
                <a:spcBef>
                  <a:spcPts val="700"/>
                </a:spcBef>
                <a:defRPr sz="1700"/>
              </a:lvl1pPr>
            </a:lstStyle>
            <a:p>
              <a:pPr/>
              <a:r>
                <a:t>A análise exploratória inicial do dataset revelou insights importantes, como:</a:t>
              </a:r>
            </a:p>
          </p:txBody>
        </p:sp>
        <p:sp>
          <p:nvSpPr>
            <p:cNvPr id="120" name="Rounded Rectangle"/>
            <p:cNvSpPr/>
            <p:nvPr/>
          </p:nvSpPr>
          <p:spPr>
            <a:xfrm>
              <a:off x="0" y="1162627"/>
              <a:ext cx="6245265" cy="930104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1" name="Square"/>
            <p:cNvSpPr/>
            <p:nvPr/>
          </p:nvSpPr>
          <p:spPr>
            <a:xfrm>
              <a:off x="281354" y="1371900"/>
              <a:ext cx="511557" cy="51155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2" name="Uma alta taxa de evasão (“evadiu”) entre os alunos no semestre."/>
            <p:cNvSpPr txBox="1"/>
            <p:nvPr/>
          </p:nvSpPr>
          <p:spPr>
            <a:xfrm>
              <a:off x="1074267" y="1287942"/>
              <a:ext cx="5170997" cy="67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8435" tIns="98435" rIns="98435" bIns="98435" numCol="1" anchor="ctr">
              <a:spAutoFit/>
            </a:bodyPr>
            <a:lstStyle>
              <a:lvl1pPr defTabSz="755650">
                <a:lnSpc>
                  <a:spcPct val="90000"/>
                </a:lnSpc>
                <a:spcBef>
                  <a:spcPts val="700"/>
                </a:spcBef>
                <a:defRPr sz="1700"/>
              </a:lvl1pPr>
            </a:lstStyle>
            <a:p>
              <a:pPr/>
              <a:r>
                <a:t>Uma alta taxa de evasão (“evadiu”) entre os alunos no semestre.</a:t>
              </a:r>
            </a:p>
          </p:txBody>
        </p:sp>
        <p:sp>
          <p:nvSpPr>
            <p:cNvPr id="123" name="Rounded Rectangle"/>
            <p:cNvSpPr/>
            <p:nvPr/>
          </p:nvSpPr>
          <p:spPr>
            <a:xfrm>
              <a:off x="0" y="2325255"/>
              <a:ext cx="6245265" cy="930103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4" name="Square"/>
            <p:cNvSpPr/>
            <p:nvPr/>
          </p:nvSpPr>
          <p:spPr>
            <a:xfrm>
              <a:off x="281354" y="2534529"/>
              <a:ext cx="511557" cy="511557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5" name="O motivo mais comum para a não frequência reportado foi “Sem retorno do estudante”."/>
            <p:cNvSpPr txBox="1"/>
            <p:nvPr/>
          </p:nvSpPr>
          <p:spPr>
            <a:xfrm>
              <a:off x="1074267" y="2450571"/>
              <a:ext cx="5170997" cy="679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8435" tIns="98435" rIns="98435" bIns="98435" numCol="1" anchor="ctr">
              <a:spAutoFit/>
            </a:bodyPr>
            <a:lstStyle>
              <a:lvl1pPr defTabSz="755650">
                <a:lnSpc>
                  <a:spcPct val="90000"/>
                </a:lnSpc>
                <a:spcBef>
                  <a:spcPts val="700"/>
                </a:spcBef>
                <a:defRPr sz="1700"/>
              </a:lvl1pPr>
            </a:lstStyle>
            <a:p>
              <a:pPr/>
              <a:r>
                <a:t>O motivo mais comum para a não frequência reportado foi “Sem retorno do estudante”.</a:t>
              </a:r>
            </a:p>
          </p:txBody>
        </p:sp>
        <p:sp>
          <p:nvSpPr>
            <p:cNvPr id="126" name="Rounded Rectangle"/>
            <p:cNvSpPr/>
            <p:nvPr/>
          </p:nvSpPr>
          <p:spPr>
            <a:xfrm>
              <a:off x="0" y="3487884"/>
              <a:ext cx="6245265" cy="930103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7" name="Square"/>
            <p:cNvSpPr/>
            <p:nvPr/>
          </p:nvSpPr>
          <p:spPr>
            <a:xfrm>
              <a:off x="281354" y="3697156"/>
              <a:ext cx="511557" cy="511557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8" name="A maioria dos alunos tinha um status de “Aprovado” no semestre anterior."/>
            <p:cNvSpPr txBox="1"/>
            <p:nvPr/>
          </p:nvSpPr>
          <p:spPr>
            <a:xfrm>
              <a:off x="1074267" y="3613199"/>
              <a:ext cx="5170997" cy="67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8435" tIns="98435" rIns="98435" bIns="98435" numCol="1" anchor="ctr">
              <a:spAutoFit/>
            </a:bodyPr>
            <a:lstStyle>
              <a:lvl1pPr defTabSz="755650">
                <a:lnSpc>
                  <a:spcPct val="90000"/>
                </a:lnSpc>
                <a:spcBef>
                  <a:spcPts val="700"/>
                </a:spcBef>
                <a:defRPr sz="1700"/>
              </a:lvl1pPr>
            </a:lstStyle>
            <a:p>
              <a:pPr/>
              <a:r>
                <a:t>A maioria dos alunos tinha um status de “Aprovado” no semestre anterior.</a:t>
              </a:r>
            </a:p>
          </p:txBody>
        </p:sp>
        <p:sp>
          <p:nvSpPr>
            <p:cNvPr id="129" name="Rounded Rectangle"/>
            <p:cNvSpPr/>
            <p:nvPr/>
          </p:nvSpPr>
          <p:spPr>
            <a:xfrm>
              <a:off x="0" y="4650511"/>
              <a:ext cx="6245265" cy="930103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0" name="Square"/>
            <p:cNvSpPr/>
            <p:nvPr/>
          </p:nvSpPr>
          <p:spPr>
            <a:xfrm>
              <a:off x="281354" y="4859785"/>
              <a:ext cx="511557" cy="511557"/>
            </a:xfrm>
            <a:prstGeom prst="rect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1" name="A coluna “Quantidade de reprovações no curso” indica que a maioria dos alunos possui poucas ou nenhuma reprovação."/>
            <p:cNvSpPr txBox="1"/>
            <p:nvPr/>
          </p:nvSpPr>
          <p:spPr>
            <a:xfrm>
              <a:off x="1074267" y="4661526"/>
              <a:ext cx="5170997" cy="908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8435" tIns="98435" rIns="98435" bIns="98435" numCol="1" anchor="ctr">
              <a:spAutoFit/>
            </a:bodyPr>
            <a:lstStyle>
              <a:lvl1pPr defTabSz="755650">
                <a:lnSpc>
                  <a:spcPct val="90000"/>
                </a:lnSpc>
                <a:spcBef>
                  <a:spcPts val="700"/>
                </a:spcBef>
                <a:defRPr sz="1700"/>
              </a:lvl1pPr>
            </a:lstStyle>
            <a:p>
              <a:pPr/>
              <a:r>
                <a:t>A coluna “Quantidade de reprovações no curso” indica que a maioria dos alunos possui poucas ou nenhuma reprovação.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8"/>
          <p:cNvSpPr/>
          <p:nvPr/>
        </p:nvSpPr>
        <p:spPr>
          <a:xfrm>
            <a:off x="0" y="8313"/>
            <a:ext cx="12192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Título 1"/>
          <p:cNvSpPr txBox="1"/>
          <p:nvPr>
            <p:ph type="title"/>
          </p:nvPr>
        </p:nvSpPr>
        <p:spPr>
          <a:xfrm>
            <a:off x="479393" y="1070799"/>
            <a:ext cx="3939689" cy="5583128"/>
          </a:xfrm>
          <a:prstGeom prst="rect">
            <a:avLst/>
          </a:prstGeom>
        </p:spPr>
        <p:txBody>
          <a:bodyPr/>
          <a:lstStyle>
            <a:lvl1pPr algn="r">
              <a:defRPr sz="8000"/>
            </a:lvl1pPr>
          </a:lstStyle>
          <a:p>
            <a:pPr/>
            <a:r>
              <a:t>Limpeza dos dados</a:t>
            </a:r>
          </a:p>
        </p:txBody>
      </p:sp>
      <p:sp>
        <p:nvSpPr>
          <p:cNvPr id="136" name="Straight Connector 10"/>
          <p:cNvSpPr/>
          <p:nvPr/>
        </p:nvSpPr>
        <p:spPr>
          <a:xfrm flipH="1">
            <a:off x="4728052" y="1132114"/>
            <a:ext cx="1" cy="5717574"/>
          </a:xfrm>
          <a:prstGeom prst="line">
            <a:avLst/>
          </a:prstGeom>
          <a:ln w="25400" cap="sq">
            <a:solidFill>
              <a:srgbClr val="7F695A"/>
            </a:solidFill>
            <a:bevel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2" name="Espaço Reservado para Conteúdo 2"/>
          <p:cNvGrpSpPr/>
          <p:nvPr/>
        </p:nvGrpSpPr>
        <p:grpSpPr>
          <a:xfrm>
            <a:off x="5108535" y="1244465"/>
            <a:ext cx="6245265" cy="5242016"/>
            <a:chOff x="0" y="0"/>
            <a:chExt cx="6245264" cy="5242015"/>
          </a:xfrm>
        </p:grpSpPr>
        <p:grpSp>
          <p:nvGrpSpPr>
            <p:cNvPr id="139" name="Group"/>
            <p:cNvGrpSpPr/>
            <p:nvPr/>
          </p:nvGrpSpPr>
          <p:grpSpPr>
            <a:xfrm>
              <a:off x="0" y="0"/>
              <a:ext cx="6245265" cy="1006931"/>
              <a:chOff x="0" y="0"/>
              <a:chExt cx="6245264" cy="1006930"/>
            </a:xfrm>
          </p:grpSpPr>
          <p:sp>
            <p:nvSpPr>
              <p:cNvPr id="137" name="Rounded Rectangle"/>
              <p:cNvSpPr/>
              <p:nvPr/>
            </p:nvSpPr>
            <p:spPr>
              <a:xfrm>
                <a:off x="0" y="0"/>
                <a:ext cx="6245265" cy="100693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Durante a fase de organização e limpeza dos dados, foram realizadas as seguintes etapas:"/>
              <p:cNvSpPr txBox="1"/>
              <p:nvPr/>
            </p:nvSpPr>
            <p:spPr>
              <a:xfrm>
                <a:off x="49154" y="169455"/>
                <a:ext cx="6146957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Durante a fase de organização e limpeza dos dados, foram realizadas as seguintes etapas:</a:t>
                </a:r>
              </a:p>
            </p:txBody>
          </p:sp>
        </p:grpSp>
        <p:grpSp>
          <p:nvGrpSpPr>
            <p:cNvPr id="142" name="Group"/>
            <p:cNvGrpSpPr/>
            <p:nvPr/>
          </p:nvGrpSpPr>
          <p:grpSpPr>
            <a:xfrm>
              <a:off x="0" y="1058771"/>
              <a:ext cx="6245265" cy="1006932"/>
              <a:chOff x="0" y="0"/>
              <a:chExt cx="6245264" cy="1006930"/>
            </a:xfrm>
          </p:grpSpPr>
          <p:sp>
            <p:nvSpPr>
              <p:cNvPr id="140" name="Rounded Rectangle"/>
              <p:cNvSpPr/>
              <p:nvPr/>
            </p:nvSpPr>
            <p:spPr>
              <a:xfrm>
                <a:off x="0" y="0"/>
                <a:ext cx="6245265" cy="1006931"/>
              </a:xfrm>
              <a:prstGeom prst="roundRect">
                <a:avLst>
                  <a:gd name="adj" fmla="val 16667"/>
                </a:avLst>
              </a:prstGeom>
              <a:solidFill>
                <a:srgbClr val="D8B11D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Carregamento do dataset, pulando linhas de metadados e utilizando a linha correta como cabeçalho."/>
              <p:cNvSpPr txBox="1"/>
              <p:nvPr/>
            </p:nvSpPr>
            <p:spPr>
              <a:xfrm>
                <a:off x="49154" y="169455"/>
                <a:ext cx="6146957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Carregamento do dataset, pulando linhas de metadados e utilizando a linha correta como cabeçalho.</a:t>
                </a:r>
              </a:p>
            </p:txBody>
          </p:sp>
        </p:grpSp>
        <p:grpSp>
          <p:nvGrpSpPr>
            <p:cNvPr id="145" name="Group"/>
            <p:cNvGrpSpPr/>
            <p:nvPr/>
          </p:nvGrpSpPr>
          <p:grpSpPr>
            <a:xfrm>
              <a:off x="0" y="2117542"/>
              <a:ext cx="6245265" cy="1006932"/>
              <a:chOff x="0" y="0"/>
              <a:chExt cx="6245264" cy="1006930"/>
            </a:xfrm>
          </p:grpSpPr>
          <p:sp>
            <p:nvSpPr>
              <p:cNvPr id="143" name="Rounded Rectangle"/>
              <p:cNvSpPr/>
              <p:nvPr/>
            </p:nvSpPr>
            <p:spPr>
              <a:xfrm>
                <a:off x="0" y="0"/>
                <a:ext cx="6245265" cy="1006931"/>
              </a:xfrm>
              <a:prstGeom prst="roundRect">
                <a:avLst>
                  <a:gd name="adj" fmla="val 16667"/>
                </a:avLst>
              </a:prstGeom>
              <a:solidFill>
                <a:srgbClr val="8EB21E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4" name="Padronização dos nomes das colunas (minúsculas e substituição de espaços por underscores)."/>
              <p:cNvSpPr txBox="1"/>
              <p:nvPr/>
            </p:nvSpPr>
            <p:spPr>
              <a:xfrm>
                <a:off x="49154" y="169455"/>
                <a:ext cx="6146957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Padronização dos nomes das colunas (minúsculas e substituição de espaços por underscores).</a:t>
                </a:r>
              </a:p>
            </p:txBody>
          </p:sp>
        </p:grpSp>
        <p:grpSp>
          <p:nvGrpSpPr>
            <p:cNvPr id="148" name="Group"/>
            <p:cNvGrpSpPr/>
            <p:nvPr/>
          </p:nvGrpSpPr>
          <p:grpSpPr>
            <a:xfrm>
              <a:off x="0" y="3176313"/>
              <a:ext cx="6245265" cy="1006932"/>
              <a:chOff x="0" y="0"/>
              <a:chExt cx="6245264" cy="1006930"/>
            </a:xfrm>
          </p:grpSpPr>
          <p:sp>
            <p:nvSpPr>
              <p:cNvPr id="146" name="Rounded Rectangle"/>
              <p:cNvSpPr/>
              <p:nvPr/>
            </p:nvSpPr>
            <p:spPr>
              <a:xfrm>
                <a:off x="0" y="0"/>
                <a:ext cx="6245265" cy="1006931"/>
              </a:xfrm>
              <a:prstGeom prst="roundRect">
                <a:avLst>
                  <a:gd name="adj" fmla="val 16667"/>
                </a:avLst>
              </a:prstGeom>
              <a:solidFill>
                <a:srgbClr val="408E1C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Identificação e tratamento de colunas duplicadas através da adição de sufixos numéricos."/>
              <p:cNvSpPr txBox="1"/>
              <p:nvPr/>
            </p:nvSpPr>
            <p:spPr>
              <a:xfrm>
                <a:off x="49154" y="169455"/>
                <a:ext cx="6146957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Identificação e tratamento de colunas duplicadas através da adição de sufixos numéricos.</a:t>
                </a:r>
              </a:p>
            </p:txBody>
          </p:sp>
        </p:grpSp>
        <p:grpSp>
          <p:nvGrpSpPr>
            <p:cNvPr id="151" name="Group"/>
            <p:cNvGrpSpPr/>
            <p:nvPr/>
          </p:nvGrpSpPr>
          <p:grpSpPr>
            <a:xfrm>
              <a:off x="0" y="4235084"/>
              <a:ext cx="6245265" cy="1006932"/>
              <a:chOff x="0" y="0"/>
              <a:chExt cx="6245264" cy="1006930"/>
            </a:xfrm>
          </p:grpSpPr>
          <p:sp>
            <p:nvSpPr>
              <p:cNvPr id="149" name="Rounded Rectangle"/>
              <p:cNvSpPr/>
              <p:nvPr/>
            </p:nvSpPr>
            <p:spPr>
              <a:xfrm>
                <a:off x="0" y="0"/>
                <a:ext cx="6245265" cy="100693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11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Análise e tratamento de valores ausentes, incluindo a remoção de colunas com alta porcentagem de dados faltantes e a imputação de valores em colunas relevantes."/>
              <p:cNvSpPr txBox="1"/>
              <p:nvPr/>
            </p:nvSpPr>
            <p:spPr>
              <a:xfrm>
                <a:off x="49154" y="43725"/>
                <a:ext cx="6146957" cy="919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Análise e tratamento de valores ausentes, incluindo a remoção de colunas com alta porcentagem de dados faltantes e a imputação de valores em colunas relevantes.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8"/>
          <p:cNvSpPr/>
          <p:nvPr/>
        </p:nvSpPr>
        <p:spPr>
          <a:xfrm>
            <a:off x="0" y="8313"/>
            <a:ext cx="12192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Título 1"/>
          <p:cNvSpPr txBox="1"/>
          <p:nvPr>
            <p:ph type="title"/>
          </p:nvPr>
        </p:nvSpPr>
        <p:spPr>
          <a:xfrm>
            <a:off x="479393" y="1070799"/>
            <a:ext cx="3939689" cy="5583128"/>
          </a:xfrm>
          <a:prstGeom prst="rect">
            <a:avLst/>
          </a:prstGeom>
        </p:spPr>
        <p:txBody>
          <a:bodyPr/>
          <a:lstStyle>
            <a:lvl1pPr algn="r">
              <a:defRPr sz="8000"/>
            </a:lvl1pPr>
          </a:lstStyle>
          <a:p>
            <a:pPr/>
            <a:r>
              <a:t>Modelos</a:t>
            </a:r>
          </a:p>
        </p:txBody>
      </p:sp>
      <p:sp>
        <p:nvSpPr>
          <p:cNvPr id="156" name="Straight Connector 10"/>
          <p:cNvSpPr/>
          <p:nvPr/>
        </p:nvSpPr>
        <p:spPr>
          <a:xfrm flipH="1">
            <a:off x="4728052" y="1132114"/>
            <a:ext cx="1" cy="5717574"/>
          </a:xfrm>
          <a:prstGeom prst="line">
            <a:avLst/>
          </a:prstGeom>
          <a:ln w="25400" cap="sq">
            <a:solidFill>
              <a:srgbClr val="7F695A"/>
            </a:solidFill>
            <a:bevel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63" name="Espaço Reservado para Conteúdo 2"/>
          <p:cNvGrpSpPr/>
          <p:nvPr/>
        </p:nvGrpSpPr>
        <p:grpSpPr>
          <a:xfrm>
            <a:off x="5108535" y="1073528"/>
            <a:ext cx="6245266" cy="5268184"/>
            <a:chOff x="0" y="0"/>
            <a:chExt cx="6245264" cy="5268182"/>
          </a:xfrm>
        </p:grpSpPr>
        <p:sp>
          <p:nvSpPr>
            <p:cNvPr id="157" name="Line"/>
            <p:cNvSpPr/>
            <p:nvPr/>
          </p:nvSpPr>
          <p:spPr>
            <a:xfrm>
              <a:off x="0" y="0"/>
              <a:ext cx="6245265" cy="0"/>
            </a:xfrm>
            <a:prstGeom prst="line">
              <a:avLst/>
            </a:prstGeom>
            <a:solidFill>
              <a:schemeClr val="accent2"/>
            </a:solidFill>
            <a:ln w="190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Observamos que a proporção entre 1 e 0 da variável “em risco” (que é a resposta) é muito destoante (Em torno de 93,5% de 1, e 6,5% de 0), o que prejudica o treinamento dos modelos."/>
            <p:cNvSpPr txBox="1"/>
            <p:nvPr/>
          </p:nvSpPr>
          <p:spPr>
            <a:xfrm>
              <a:off x="0" y="0"/>
              <a:ext cx="6245265" cy="1877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defTabSz="1066800">
                <a:lnSpc>
                  <a:spcPct val="90000"/>
                </a:lnSpc>
                <a:spcBef>
                  <a:spcPts val="1000"/>
                </a:spcBef>
                <a:defRPr sz="2400"/>
              </a:lvl1pPr>
            </a:lstStyle>
            <a:p>
              <a:pPr/>
              <a:r>
                <a:t>Observamos que a proporção entre 1 e 0 da variável “em risco” (que é a resposta) é muito destoante (Em torno de 93,5% de 1, e 6,5% de 0), o que prejudica o treinamento dos modelos.</a:t>
              </a:r>
            </a:p>
          </p:txBody>
        </p:sp>
        <p:sp>
          <p:nvSpPr>
            <p:cNvPr id="159" name="Line"/>
            <p:cNvSpPr/>
            <p:nvPr/>
          </p:nvSpPr>
          <p:spPr>
            <a:xfrm>
              <a:off x="0" y="1861296"/>
              <a:ext cx="6245265" cy="1"/>
            </a:xfrm>
            <a:prstGeom prst="line">
              <a:avLst/>
            </a:prstGeom>
            <a:solidFill>
              <a:schemeClr val="accent3"/>
            </a:solidFill>
            <a:ln w="190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Por causa disso, foi usada a técnica de SMOTE em random forest, e também o modelo de XBoost, que conseguem balancear os pesos da variável resposta, e assim prever com mais embasamento."/>
            <p:cNvSpPr txBox="1"/>
            <p:nvPr/>
          </p:nvSpPr>
          <p:spPr>
            <a:xfrm>
              <a:off x="0" y="1861296"/>
              <a:ext cx="6245265" cy="1877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defTabSz="1066800">
                <a:lnSpc>
                  <a:spcPct val="90000"/>
                </a:lnSpc>
                <a:spcBef>
                  <a:spcPts val="1000"/>
                </a:spcBef>
                <a:defRPr sz="2400"/>
              </a:lvl1pPr>
            </a:lstStyle>
            <a:p>
              <a:pPr/>
              <a:r>
                <a:t>Por causa disso, foi usada a técnica de SMOTE em random forest, e também o modelo de XBoost, que conseguem balancear os pesos da variável resposta, e assim prever com mais embasamento. 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0" y="3722592"/>
              <a:ext cx="6245265" cy="1"/>
            </a:xfrm>
            <a:prstGeom prst="line">
              <a:avLst/>
            </a:prstGeom>
            <a:solidFill>
              <a:schemeClr val="accent4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Além disso, desenvolvemos outros 5 modelos preditivos com base na mesma variável: árvore de decisão, random forest (sem SMOTE), GBM, light GBM e SVM"/>
            <p:cNvSpPr txBox="1"/>
            <p:nvPr/>
          </p:nvSpPr>
          <p:spPr>
            <a:xfrm>
              <a:off x="0" y="3722592"/>
              <a:ext cx="6245265" cy="1545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defTabSz="1066800">
                <a:lnSpc>
                  <a:spcPct val="90000"/>
                </a:lnSpc>
                <a:spcBef>
                  <a:spcPts val="1000"/>
                </a:spcBef>
                <a:defRPr sz="2400"/>
              </a:lvl1pPr>
            </a:lstStyle>
            <a:p>
              <a:pPr/>
              <a:r>
                <a:t>Além disso, desenvolvemos outros 5 modelos preditivos com base na mesma variável: árvore de decisão, random forest (sem SMOTE), GBM, light GBM e SVM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ítulo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Resultados</a:t>
            </a:r>
          </a:p>
        </p:txBody>
      </p:sp>
      <p:sp>
        <p:nvSpPr>
          <p:cNvPr id="166" name="Espaço Reservado para Texto 3"/>
          <p:cNvSpPr txBox="1"/>
          <p:nvPr>
            <p:ph type="body" sz="quarter" idx="1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</p:spPr>
        <p:txBody>
          <a:bodyPr/>
          <a:lstStyle/>
          <a:p>
            <a:pPr defTabSz="859536">
              <a:lnSpc>
                <a:spcPct val="81000"/>
              </a:lnSpc>
              <a:spcBef>
                <a:spcPts val="900"/>
              </a:spcBef>
              <a:defRPr sz="2256"/>
            </a:pPr>
            <a:r>
              <a:t>Árvore de decisão</a:t>
            </a:r>
          </a:p>
          <a:p>
            <a:pPr defTabSz="859536">
              <a:lnSpc>
                <a:spcPct val="81000"/>
              </a:lnSpc>
              <a:spcBef>
                <a:spcPts val="900"/>
              </a:spcBef>
              <a:defRPr sz="2256"/>
            </a:pPr>
            <a:r>
              <a:t>(acurácia de 95,7%)</a:t>
            </a:r>
          </a:p>
        </p:txBody>
      </p:sp>
      <p:sp>
        <p:nvSpPr>
          <p:cNvPr id="167" name="Espaço Reservado para Texto 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859536">
              <a:lnSpc>
                <a:spcPct val="81000"/>
              </a:lnSpc>
              <a:spcBef>
                <a:spcPts val="900"/>
              </a:spcBef>
              <a:buSzTx/>
              <a:buFontTx/>
              <a:buNone/>
              <a:defRPr b="1" sz="2256"/>
            </a:pPr>
            <a:r>
              <a:t>Random forest sem SMOTE</a:t>
            </a:r>
          </a:p>
          <a:p>
            <a:pPr marL="0" indent="0" defTabSz="859536">
              <a:lnSpc>
                <a:spcPct val="81000"/>
              </a:lnSpc>
              <a:spcBef>
                <a:spcPts val="900"/>
              </a:spcBef>
              <a:buSzTx/>
              <a:buFontTx/>
              <a:buNone/>
              <a:defRPr b="1" sz="2256"/>
            </a:pPr>
            <a:r>
              <a:t>(acurácia de 94,7%)</a:t>
            </a:r>
          </a:p>
        </p:txBody>
      </p:sp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12" y="2550568"/>
            <a:ext cx="4059945" cy="359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2200" y="2550568"/>
            <a:ext cx="4059945" cy="359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spaço Reservado para Texto 2"/>
          <p:cNvSpPr txBox="1"/>
          <p:nvPr>
            <p:ph type="body" sz="quarter" idx="1"/>
          </p:nvPr>
        </p:nvSpPr>
        <p:spPr>
          <a:xfrm>
            <a:off x="836611" y="1260559"/>
            <a:ext cx="5157789" cy="823913"/>
          </a:xfrm>
          <a:prstGeom prst="rect">
            <a:avLst/>
          </a:prstGeom>
        </p:spPr>
        <p:txBody>
          <a:bodyPr/>
          <a:lstStyle/>
          <a:p>
            <a:pPr defTabSz="859536">
              <a:lnSpc>
                <a:spcPct val="81000"/>
              </a:lnSpc>
              <a:spcBef>
                <a:spcPts val="900"/>
              </a:spcBef>
              <a:defRPr sz="2256"/>
            </a:pPr>
            <a:r>
              <a:t>Random forest com SMOTE</a:t>
            </a:r>
          </a:p>
          <a:p>
            <a:pPr defTabSz="859536">
              <a:lnSpc>
                <a:spcPct val="81000"/>
              </a:lnSpc>
              <a:spcBef>
                <a:spcPts val="900"/>
              </a:spcBef>
              <a:defRPr sz="2256"/>
            </a:pPr>
            <a:r>
              <a:t>(acurácia de 89,8%)</a:t>
            </a:r>
          </a:p>
        </p:txBody>
      </p:sp>
      <p:sp>
        <p:nvSpPr>
          <p:cNvPr id="172" name="Espaço Reservado para Texto 4"/>
          <p:cNvSpPr/>
          <p:nvPr>
            <p:ph type="body" idx="21"/>
          </p:nvPr>
        </p:nvSpPr>
        <p:spPr>
          <a:xfrm>
            <a:off x="6172200" y="1260559"/>
            <a:ext cx="5183188" cy="8239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81000"/>
              </a:lnSpc>
              <a:buSzTx/>
              <a:buFontTx/>
              <a:buNone/>
              <a:defRPr b="1" sz="2400"/>
            </a:lvl1pPr>
          </a:lstStyle>
          <a:p>
            <a:pPr/>
            <a:r>
              <a:t>XBoost (acurácia de 76,5%)</a:t>
            </a:r>
          </a:p>
        </p:txBody>
      </p:sp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12" y="2084471"/>
            <a:ext cx="4142241" cy="3593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2200" y="2084471"/>
            <a:ext cx="4059945" cy="359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spaço Reservado para Texto 2"/>
          <p:cNvSpPr txBox="1"/>
          <p:nvPr>
            <p:ph type="body" sz="quarter" idx="1"/>
          </p:nvPr>
        </p:nvSpPr>
        <p:spPr>
          <a:xfrm>
            <a:off x="836611" y="1269207"/>
            <a:ext cx="5157789" cy="823913"/>
          </a:xfrm>
          <a:prstGeom prst="rect">
            <a:avLst/>
          </a:prstGeom>
        </p:spPr>
        <p:txBody>
          <a:bodyPr/>
          <a:lstStyle/>
          <a:p>
            <a:pPr/>
            <a:r>
              <a:t>GBM (acurácia de 96%)</a:t>
            </a:r>
          </a:p>
        </p:txBody>
      </p:sp>
      <p:sp>
        <p:nvSpPr>
          <p:cNvPr id="177" name="Espaço Reservado para Texto 4"/>
          <p:cNvSpPr/>
          <p:nvPr>
            <p:ph type="body" idx="21"/>
          </p:nvPr>
        </p:nvSpPr>
        <p:spPr>
          <a:xfrm>
            <a:off x="6172200" y="1269207"/>
            <a:ext cx="5183188" cy="8239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b="1" sz="2400"/>
            </a:lvl1pPr>
          </a:lstStyle>
          <a:p>
            <a:pPr/>
            <a:r>
              <a:t>Light GBM (acurácia de 92,6%)</a:t>
            </a:r>
          </a:p>
        </p:txBody>
      </p:sp>
      <p:pic>
        <p:nvPicPr>
          <p:cNvPr id="1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12" y="2093118"/>
            <a:ext cx="4059945" cy="359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2200" y="2093118"/>
            <a:ext cx="4059945" cy="359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spaço Reservado para Texto 2"/>
          <p:cNvSpPr txBox="1"/>
          <p:nvPr>
            <p:ph type="body" sz="quarter" idx="1"/>
          </p:nvPr>
        </p:nvSpPr>
        <p:spPr>
          <a:xfrm>
            <a:off x="3517105" y="808288"/>
            <a:ext cx="5157788" cy="823913"/>
          </a:xfrm>
          <a:prstGeom prst="rect">
            <a:avLst/>
          </a:prstGeom>
        </p:spPr>
        <p:txBody>
          <a:bodyPr/>
          <a:lstStyle/>
          <a:p>
            <a:pPr/>
            <a:r>
              <a:t>SVM (acurácia de 95,2%)</a:t>
            </a:r>
          </a:p>
        </p:txBody>
      </p:sp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105" y="1632199"/>
            <a:ext cx="4059945" cy="359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